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 id="2147483962" r:id="rId2"/>
  </p:sldMasterIdLst>
  <p:sldIdLst>
    <p:sldId id="256" r:id="rId3"/>
    <p:sldId id="257" r:id="rId4"/>
    <p:sldId id="259" r:id="rId5"/>
    <p:sldId id="258" r:id="rId6"/>
    <p:sldId id="260" r:id="rId7"/>
    <p:sldId id="261" r:id="rId8"/>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954"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5436167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337827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414795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298317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24656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2214230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532126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291B17-9318-49DB-B28B-6E5994AE9581}" type="datetime1">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451194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291B17-9318-49DB-B28B-6E5994AE9581}" type="datetime1">
              <a:rPr lang="en-US" smtClean="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638606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91B17-9318-49DB-B28B-6E5994AE9581}" type="datetime1">
              <a:rPr lang="en-US" smtClean="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733799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215008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7147037"/>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8984866"/>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5402757"/>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8825762"/>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2401204"/>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839685"/>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35673719"/>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76390861"/>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215222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291B17-9318-49DB-B28B-6E5994AE9581}"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108152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964409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D291B17-9318-49DB-B28B-6E5994AE9581}" type="datetime1">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39820472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291B17-9318-49DB-B28B-6E5994AE9581}" type="datetime1">
              <a:rPr lang="en-US" smtClean="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70301436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91B17-9318-49DB-B28B-6E5994AE9581}" type="datetime1">
              <a:rPr lang="en-US" smtClean="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042876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99141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291B17-9318-49DB-B28B-6E5994AE9581}"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52224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ED291B17-9318-49DB-B28B-6E5994AE9581}" type="datetime1">
              <a:rPr lang="en-US" smtClean="0"/>
              <a:t>11/3/2023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146151043"/>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291B17-9318-49DB-B28B-6E5994AE9581}" type="datetime1">
              <a:rPr lang="en-US" smtClean="0"/>
              <a:t>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229120633"/>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hf sldNum="0" hdr="0" ftr="0" dt="0"/>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EA1633-2049-43B8-8622-637248C99DD1}"/>
              </a:ext>
            </a:extLst>
          </p:cNvPr>
          <p:cNvSpPr>
            <a:spLocks noGrp="1"/>
          </p:cNvSpPr>
          <p:nvPr>
            <p:ph type="ctrTitle"/>
          </p:nvPr>
        </p:nvSpPr>
        <p:spPr>
          <a:xfrm>
            <a:off x="2663958" y="4132384"/>
            <a:ext cx="8717281" cy="833583"/>
          </a:xfrm>
        </p:spPr>
        <p:txBody>
          <a:bodyPr>
            <a:normAutofit/>
          </a:bodyPr>
          <a:lstStyle/>
          <a:p>
            <a:r>
              <a:rPr kumimoji="1" lang="ja-JP" altLang="en-US" sz="4000" b="1" dirty="0"/>
              <a:t>　株式会社アルテールトランスポート</a:t>
            </a:r>
          </a:p>
        </p:txBody>
      </p:sp>
      <p:pic>
        <p:nvPicPr>
          <p:cNvPr id="7" name="図 6" descr="挿絵, 食品 が含まれている画像&#10;&#10;自動的に生成された説明">
            <a:extLst>
              <a:ext uri="{FF2B5EF4-FFF2-40B4-BE49-F238E27FC236}">
                <a16:creationId xmlns:a16="http://schemas.microsoft.com/office/drawing/2014/main" id="{08E0E2A3-2F9D-4A3E-AB06-B43893239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2019" y="2735148"/>
            <a:ext cx="9383626" cy="1397236"/>
          </a:xfrm>
          <a:prstGeom prst="rect">
            <a:avLst/>
          </a:prstGeom>
        </p:spPr>
      </p:pic>
    </p:spTree>
    <p:extLst>
      <p:ext uri="{BB962C8B-B14F-4D97-AF65-F5344CB8AC3E}">
        <p14:creationId xmlns:p14="http://schemas.microsoft.com/office/powerpoint/2010/main" val="878940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576F8-BD0E-4771-B645-9029C777F07D}"/>
              </a:ext>
            </a:extLst>
          </p:cNvPr>
          <p:cNvSpPr>
            <a:spLocks noGrp="1"/>
          </p:cNvSpPr>
          <p:nvPr>
            <p:ph type="title"/>
          </p:nvPr>
        </p:nvSpPr>
        <p:spPr/>
        <p:txBody>
          <a:bodyPr/>
          <a:lstStyle/>
          <a:p>
            <a:r>
              <a:rPr lang="ja-JP" altLang="en-US" b="1" dirty="0"/>
              <a:t>会社概要</a:t>
            </a:r>
            <a:endParaRPr kumimoji="1" lang="ja-JP" altLang="en-US" b="1" dirty="0"/>
          </a:p>
        </p:txBody>
      </p:sp>
      <p:graphicFrame>
        <p:nvGraphicFramePr>
          <p:cNvPr id="4" name="表 4">
            <a:extLst>
              <a:ext uri="{FF2B5EF4-FFF2-40B4-BE49-F238E27FC236}">
                <a16:creationId xmlns:a16="http://schemas.microsoft.com/office/drawing/2014/main" id="{E1FE3033-41AE-43B3-92A2-15454C6A13E1}"/>
              </a:ext>
            </a:extLst>
          </p:cNvPr>
          <p:cNvGraphicFramePr>
            <a:graphicFrameLocks noGrp="1"/>
          </p:cNvGraphicFramePr>
          <p:nvPr>
            <p:ph sz="half" idx="1"/>
            <p:extLst>
              <p:ext uri="{D42A27DB-BD31-4B8C-83A1-F6EECF244321}">
                <p14:modId xmlns:p14="http://schemas.microsoft.com/office/powerpoint/2010/main" val="3752643481"/>
              </p:ext>
            </p:extLst>
          </p:nvPr>
        </p:nvGraphicFramePr>
        <p:xfrm>
          <a:off x="2592924" y="1690689"/>
          <a:ext cx="5144307" cy="5096768"/>
        </p:xfrm>
        <a:graphic>
          <a:graphicData uri="http://schemas.openxmlformats.org/drawingml/2006/table">
            <a:tbl>
              <a:tblPr firstRow="1" bandRow="1">
                <a:tableStyleId>{616DA210-FB5B-4158-B5E0-FEB733F419BA}</a:tableStyleId>
              </a:tblPr>
              <a:tblGrid>
                <a:gridCol w="1604079">
                  <a:extLst>
                    <a:ext uri="{9D8B030D-6E8A-4147-A177-3AD203B41FA5}">
                      <a16:colId xmlns:a16="http://schemas.microsoft.com/office/drawing/2014/main" val="1985362813"/>
                    </a:ext>
                  </a:extLst>
                </a:gridCol>
                <a:gridCol w="3540228">
                  <a:extLst>
                    <a:ext uri="{9D8B030D-6E8A-4147-A177-3AD203B41FA5}">
                      <a16:colId xmlns:a16="http://schemas.microsoft.com/office/drawing/2014/main" val="2293148241"/>
                    </a:ext>
                  </a:extLst>
                </a:gridCol>
              </a:tblGrid>
              <a:tr h="320274">
                <a:tc>
                  <a:txBody>
                    <a:bodyPr/>
                    <a:lstStyle/>
                    <a:p>
                      <a:pPr algn="l"/>
                      <a:r>
                        <a:rPr kumimoji="1" lang="ja-JP" altLang="en-US" sz="1600" b="0"/>
                        <a:t>会社名</a:t>
                      </a:r>
                      <a:endParaRPr kumimoji="1" lang="ja-JP" altLang="en-US" sz="1600" b="0" dirty="0"/>
                    </a:p>
                  </a:txBody>
                  <a:tcPr marL="85470" marR="85470" anchor="ctr"/>
                </a:tc>
                <a:tc>
                  <a:txBody>
                    <a:bodyPr/>
                    <a:lstStyle/>
                    <a:p>
                      <a:pPr algn="l"/>
                      <a:r>
                        <a:rPr kumimoji="1" lang="ja-JP" altLang="en-US" sz="1600" b="0"/>
                        <a:t>株式会社アルテールトランスポート</a:t>
                      </a:r>
                      <a:endParaRPr kumimoji="1" lang="ja-JP" altLang="en-US" sz="1600" b="0" dirty="0"/>
                    </a:p>
                  </a:txBody>
                  <a:tcPr marL="85470" marR="85470" anchor="ctr"/>
                </a:tc>
                <a:extLst>
                  <a:ext uri="{0D108BD9-81ED-4DB2-BD59-A6C34878D82A}">
                    <a16:rowId xmlns:a16="http://schemas.microsoft.com/office/drawing/2014/main" val="2115612252"/>
                  </a:ext>
                </a:extLst>
              </a:tr>
              <a:tr h="320274">
                <a:tc>
                  <a:txBody>
                    <a:bodyPr/>
                    <a:lstStyle/>
                    <a:p>
                      <a:pPr algn="l"/>
                      <a:r>
                        <a:rPr kumimoji="1" lang="ja-JP" altLang="en-US" sz="1600"/>
                        <a:t>本社</a:t>
                      </a:r>
                      <a:endParaRPr kumimoji="1" lang="ja-JP" altLang="en-US" sz="1600" dirty="0"/>
                    </a:p>
                  </a:txBody>
                  <a:tcPr marL="85470" marR="85470" anchor="ctr"/>
                </a:tc>
                <a:tc>
                  <a:txBody>
                    <a:bodyPr/>
                    <a:lstStyle/>
                    <a:p>
                      <a:pPr algn="l"/>
                      <a:r>
                        <a:rPr kumimoji="1" lang="ja-JP" altLang="en-US" sz="1600"/>
                        <a:t>埼玉県鴻巣市袋</a:t>
                      </a:r>
                      <a:r>
                        <a:rPr kumimoji="1" lang="en-US" altLang="ja-JP" sz="1600" dirty="0"/>
                        <a:t>1749-9</a:t>
                      </a:r>
                      <a:endParaRPr kumimoji="1" lang="ja-JP" altLang="en-US" sz="1600" dirty="0"/>
                    </a:p>
                  </a:txBody>
                  <a:tcPr marL="85470" marR="85470" anchor="ctr"/>
                </a:tc>
                <a:extLst>
                  <a:ext uri="{0D108BD9-81ED-4DB2-BD59-A6C34878D82A}">
                    <a16:rowId xmlns:a16="http://schemas.microsoft.com/office/drawing/2014/main" val="1413992060"/>
                  </a:ext>
                </a:extLst>
              </a:tr>
              <a:tr h="320274">
                <a:tc>
                  <a:txBody>
                    <a:bodyPr/>
                    <a:lstStyle/>
                    <a:p>
                      <a:pPr algn="l"/>
                      <a:r>
                        <a:rPr kumimoji="1" lang="ja-JP" altLang="en-US" sz="1600"/>
                        <a:t>坂戸営業所</a:t>
                      </a:r>
                      <a:endParaRPr kumimoji="1" lang="ja-JP" altLang="en-US" sz="1600" dirty="0"/>
                    </a:p>
                  </a:txBody>
                  <a:tcPr marL="85470" marR="85470" anchor="ctr"/>
                </a:tc>
                <a:tc>
                  <a:txBody>
                    <a:bodyPr/>
                    <a:lstStyle/>
                    <a:p>
                      <a:pPr algn="l"/>
                      <a:r>
                        <a:rPr kumimoji="1" lang="ja-JP" altLang="en-US" sz="1600"/>
                        <a:t>埼玉県比企郡鳩山町大字大橋</a:t>
                      </a:r>
                      <a:r>
                        <a:rPr kumimoji="1" lang="en-US" altLang="ja-JP" sz="1600" dirty="0"/>
                        <a:t>1189-3</a:t>
                      </a:r>
                      <a:endParaRPr kumimoji="1" lang="ja-JP" altLang="en-US" sz="1600" dirty="0"/>
                    </a:p>
                  </a:txBody>
                  <a:tcPr marL="85470" marR="85470" anchor="ctr"/>
                </a:tc>
                <a:extLst>
                  <a:ext uri="{0D108BD9-81ED-4DB2-BD59-A6C34878D82A}">
                    <a16:rowId xmlns:a16="http://schemas.microsoft.com/office/drawing/2014/main" val="2040355853"/>
                  </a:ext>
                </a:extLst>
              </a:tr>
              <a:tr h="320274">
                <a:tc>
                  <a:txBody>
                    <a:bodyPr/>
                    <a:lstStyle/>
                    <a:p>
                      <a:pPr algn="l"/>
                      <a:r>
                        <a:rPr kumimoji="1" lang="ja-JP" altLang="en-US" sz="1600"/>
                        <a:t>設立</a:t>
                      </a:r>
                      <a:endParaRPr kumimoji="1" lang="ja-JP" altLang="en-US" sz="1600" dirty="0"/>
                    </a:p>
                  </a:txBody>
                  <a:tcPr marL="85470" marR="85470" anchor="ctr"/>
                </a:tc>
                <a:tc>
                  <a:txBody>
                    <a:bodyPr/>
                    <a:lstStyle/>
                    <a:p>
                      <a:pPr algn="l"/>
                      <a:r>
                        <a:rPr kumimoji="1" lang="en-US" altLang="ja-JP" sz="1600" dirty="0"/>
                        <a:t>2019</a:t>
                      </a:r>
                      <a:r>
                        <a:rPr kumimoji="1" lang="ja-JP" altLang="en-US" sz="1600"/>
                        <a:t>年</a:t>
                      </a:r>
                      <a:r>
                        <a:rPr kumimoji="1" lang="en-US" altLang="ja-JP" sz="1600" dirty="0"/>
                        <a:t>3</a:t>
                      </a:r>
                      <a:r>
                        <a:rPr kumimoji="1" lang="ja-JP" altLang="en-US" sz="1600"/>
                        <a:t>月</a:t>
                      </a:r>
                      <a:endParaRPr kumimoji="1" lang="ja-JP" altLang="en-US" sz="1600" dirty="0"/>
                    </a:p>
                  </a:txBody>
                  <a:tcPr marL="85470" marR="85470" anchor="ctr"/>
                </a:tc>
                <a:extLst>
                  <a:ext uri="{0D108BD9-81ED-4DB2-BD59-A6C34878D82A}">
                    <a16:rowId xmlns:a16="http://schemas.microsoft.com/office/drawing/2014/main" val="2503567870"/>
                  </a:ext>
                </a:extLst>
              </a:tr>
              <a:tr h="320274">
                <a:tc>
                  <a:txBody>
                    <a:bodyPr/>
                    <a:lstStyle/>
                    <a:p>
                      <a:pPr algn="l"/>
                      <a:r>
                        <a:rPr kumimoji="1" lang="ja-JP" altLang="en-US" sz="1600"/>
                        <a:t>資本金</a:t>
                      </a:r>
                      <a:endParaRPr kumimoji="1" lang="ja-JP" altLang="en-US" sz="1600" dirty="0"/>
                    </a:p>
                  </a:txBody>
                  <a:tcPr marL="85470" marR="85470" anchor="ctr"/>
                </a:tc>
                <a:tc>
                  <a:txBody>
                    <a:bodyPr/>
                    <a:lstStyle/>
                    <a:p>
                      <a:pPr algn="l"/>
                      <a:r>
                        <a:rPr kumimoji="1" lang="en-US" altLang="ja-JP" sz="1600" dirty="0"/>
                        <a:t>300</a:t>
                      </a:r>
                      <a:r>
                        <a:rPr kumimoji="1" lang="ja-JP" altLang="en-US" sz="1600"/>
                        <a:t>万円</a:t>
                      </a:r>
                      <a:endParaRPr kumimoji="1" lang="ja-JP" altLang="en-US" sz="1600" dirty="0"/>
                    </a:p>
                  </a:txBody>
                  <a:tcPr marL="85470" marR="85470" anchor="ctr"/>
                </a:tc>
                <a:extLst>
                  <a:ext uri="{0D108BD9-81ED-4DB2-BD59-A6C34878D82A}">
                    <a16:rowId xmlns:a16="http://schemas.microsoft.com/office/drawing/2014/main" val="954096605"/>
                  </a:ext>
                </a:extLst>
              </a:tr>
              <a:tr h="320274">
                <a:tc>
                  <a:txBody>
                    <a:bodyPr/>
                    <a:lstStyle/>
                    <a:p>
                      <a:pPr algn="l"/>
                      <a:r>
                        <a:rPr kumimoji="1" lang="ja-JP" altLang="en-US" sz="1600"/>
                        <a:t>代表者</a:t>
                      </a:r>
                      <a:endParaRPr kumimoji="1" lang="ja-JP" altLang="en-US" sz="1600" dirty="0"/>
                    </a:p>
                  </a:txBody>
                  <a:tcPr marL="85470" marR="85470" anchor="ctr"/>
                </a:tc>
                <a:tc>
                  <a:txBody>
                    <a:bodyPr/>
                    <a:lstStyle/>
                    <a:p>
                      <a:pPr algn="l"/>
                      <a:r>
                        <a:rPr kumimoji="1" lang="ja-JP" altLang="en-US" sz="1600"/>
                        <a:t>代表取締役　渡部　将浩</a:t>
                      </a:r>
                      <a:endParaRPr kumimoji="1" lang="ja-JP" altLang="en-US" sz="1600" dirty="0"/>
                    </a:p>
                  </a:txBody>
                  <a:tcPr marL="85470" marR="85470" anchor="ctr"/>
                </a:tc>
                <a:extLst>
                  <a:ext uri="{0D108BD9-81ED-4DB2-BD59-A6C34878D82A}">
                    <a16:rowId xmlns:a16="http://schemas.microsoft.com/office/drawing/2014/main" val="1455481802"/>
                  </a:ext>
                </a:extLst>
              </a:tr>
              <a:tr h="320274">
                <a:tc>
                  <a:txBody>
                    <a:bodyPr/>
                    <a:lstStyle/>
                    <a:p>
                      <a:pPr algn="l"/>
                      <a:r>
                        <a:rPr kumimoji="1" lang="ja-JP" altLang="en-US" sz="1600"/>
                        <a:t>車両台数</a:t>
                      </a:r>
                      <a:endParaRPr kumimoji="1" lang="ja-JP" altLang="en-US" sz="1600" dirty="0"/>
                    </a:p>
                  </a:txBody>
                  <a:tcPr marL="85470" marR="85470" anchor="ctr"/>
                </a:tc>
                <a:tc>
                  <a:txBody>
                    <a:bodyPr/>
                    <a:lstStyle/>
                    <a:p>
                      <a:pPr algn="l"/>
                      <a:r>
                        <a:rPr kumimoji="1" lang="en-US" altLang="ja-JP" sz="1600" dirty="0"/>
                        <a:t>11</a:t>
                      </a:r>
                      <a:r>
                        <a:rPr kumimoji="1" lang="ja-JP" altLang="en-US" sz="1600" dirty="0"/>
                        <a:t>台　（</a:t>
                      </a:r>
                      <a:r>
                        <a:rPr kumimoji="1" lang="en-US" altLang="ja-JP" sz="1600" dirty="0"/>
                        <a:t>2023</a:t>
                      </a:r>
                      <a:r>
                        <a:rPr kumimoji="1" lang="ja-JP" altLang="en-US" sz="1600" dirty="0"/>
                        <a:t>年</a:t>
                      </a:r>
                      <a:r>
                        <a:rPr kumimoji="1" lang="en-US" altLang="ja-JP" sz="1600" dirty="0"/>
                        <a:t>10</a:t>
                      </a:r>
                      <a:r>
                        <a:rPr kumimoji="1" lang="ja-JP" altLang="en-US" sz="1600" dirty="0"/>
                        <a:t>月</a:t>
                      </a:r>
                      <a:r>
                        <a:rPr kumimoji="1" lang="en-US" altLang="ja-JP" sz="1600" dirty="0"/>
                        <a:t>1</a:t>
                      </a:r>
                      <a:r>
                        <a:rPr kumimoji="1" lang="ja-JP" altLang="en-US" sz="1600" dirty="0"/>
                        <a:t>日現在）</a:t>
                      </a:r>
                      <a:endParaRPr kumimoji="1" lang="en-US" altLang="ja-JP" sz="1600" dirty="0"/>
                    </a:p>
                    <a:p>
                      <a:pPr algn="l"/>
                      <a:r>
                        <a:rPr kumimoji="1" lang="ja-JP" altLang="en-US" sz="1600" dirty="0"/>
                        <a:t>　ﾊﾞﾝ </a:t>
                      </a:r>
                      <a:r>
                        <a:rPr kumimoji="1" lang="en-US" altLang="ja-JP" sz="1600" dirty="0"/>
                        <a:t>4</a:t>
                      </a:r>
                      <a:r>
                        <a:rPr kumimoji="1" lang="ja-JP" altLang="en-US" sz="1600" dirty="0"/>
                        <a:t>台・幌 </a:t>
                      </a:r>
                      <a:r>
                        <a:rPr kumimoji="1" lang="en-US" altLang="ja-JP" sz="1600" dirty="0"/>
                        <a:t>1</a:t>
                      </a:r>
                      <a:r>
                        <a:rPr kumimoji="1" lang="ja-JP" altLang="en-US" sz="1600" dirty="0"/>
                        <a:t>台・保冷 </a:t>
                      </a:r>
                      <a:r>
                        <a:rPr kumimoji="1" lang="en-US" altLang="ja-JP" sz="1600" dirty="0"/>
                        <a:t>2</a:t>
                      </a:r>
                      <a:r>
                        <a:rPr kumimoji="1" lang="ja-JP" altLang="en-US" sz="1600" dirty="0"/>
                        <a:t>台・冷凍</a:t>
                      </a:r>
                      <a:r>
                        <a:rPr kumimoji="1" lang="en-US" altLang="ja-JP" sz="1600" dirty="0"/>
                        <a:t>2</a:t>
                      </a:r>
                      <a:r>
                        <a:rPr kumimoji="1" lang="ja-JP" altLang="en-US" sz="1600" dirty="0"/>
                        <a:t>台</a:t>
                      </a:r>
                    </a:p>
                  </a:txBody>
                  <a:tcPr marL="85470" marR="85470" anchor="ctr"/>
                </a:tc>
                <a:extLst>
                  <a:ext uri="{0D108BD9-81ED-4DB2-BD59-A6C34878D82A}">
                    <a16:rowId xmlns:a16="http://schemas.microsoft.com/office/drawing/2014/main" val="346204040"/>
                  </a:ext>
                </a:extLst>
              </a:tr>
              <a:tr h="553200">
                <a:tc>
                  <a:txBody>
                    <a:bodyPr/>
                    <a:lstStyle/>
                    <a:p>
                      <a:pPr algn="l"/>
                      <a:r>
                        <a:rPr kumimoji="1" lang="ja-JP" altLang="en-US" sz="1600" dirty="0"/>
                        <a:t>事業内容</a:t>
                      </a:r>
                    </a:p>
                  </a:txBody>
                  <a:tcPr marL="85470" marR="85470" anchor="ctr"/>
                </a:tc>
                <a:tc>
                  <a:txBody>
                    <a:bodyPr/>
                    <a:lstStyle/>
                    <a:p>
                      <a:pPr algn="l"/>
                      <a:r>
                        <a:rPr kumimoji="1" lang="en-US" altLang="ja-JP" sz="1600" dirty="0"/>
                        <a:t>1</a:t>
                      </a:r>
                      <a:r>
                        <a:rPr kumimoji="1" lang="ja-JP" altLang="en-US" sz="1600" dirty="0"/>
                        <a:t>、貨物軽自動車運送事業</a:t>
                      </a:r>
                      <a:endParaRPr kumimoji="1" lang="en-US" altLang="ja-JP" sz="1600" dirty="0"/>
                    </a:p>
                    <a:p>
                      <a:pPr algn="l"/>
                      <a:r>
                        <a:rPr kumimoji="1" lang="en-US" altLang="ja-JP" sz="1600" dirty="0"/>
                        <a:t>2</a:t>
                      </a:r>
                      <a:r>
                        <a:rPr kumimoji="1" lang="ja-JP" altLang="en-US" sz="1600" dirty="0"/>
                        <a:t>、第一種貨物量運送事業</a:t>
                      </a:r>
                    </a:p>
                  </a:txBody>
                  <a:tcPr marL="85470" marR="85470" anchor="ctr"/>
                </a:tc>
                <a:extLst>
                  <a:ext uri="{0D108BD9-81ED-4DB2-BD59-A6C34878D82A}">
                    <a16:rowId xmlns:a16="http://schemas.microsoft.com/office/drawing/2014/main" val="3296341038"/>
                  </a:ext>
                </a:extLst>
              </a:tr>
              <a:tr h="553200">
                <a:tc>
                  <a:txBody>
                    <a:bodyPr/>
                    <a:lstStyle/>
                    <a:p>
                      <a:pPr algn="l"/>
                      <a:r>
                        <a:rPr kumimoji="1" lang="ja-JP" altLang="en-US" sz="1600"/>
                        <a:t>取引先銀行</a:t>
                      </a:r>
                      <a:endParaRPr kumimoji="1" lang="ja-JP" altLang="en-US" sz="1600" dirty="0"/>
                    </a:p>
                  </a:txBody>
                  <a:tcPr marL="85470" marR="85470" anchor="ctr"/>
                </a:tc>
                <a:tc>
                  <a:txBody>
                    <a:bodyPr/>
                    <a:lstStyle/>
                    <a:p>
                      <a:pPr algn="l"/>
                      <a:r>
                        <a:rPr kumimoji="1" lang="ja-JP" altLang="en-US" sz="1600" dirty="0"/>
                        <a:t>埼玉りそな銀行　　吹上支店</a:t>
                      </a:r>
                      <a:endParaRPr kumimoji="1" lang="en-US" altLang="ja-JP" sz="1600" dirty="0"/>
                    </a:p>
                    <a:p>
                      <a:pPr algn="l"/>
                      <a:r>
                        <a:rPr kumimoji="1" lang="ja-JP" altLang="en-US" sz="1600" dirty="0"/>
                        <a:t>埼玉縣信用金庫　 吹上支店</a:t>
                      </a:r>
                    </a:p>
                  </a:txBody>
                  <a:tcPr marL="85470" marR="85470" anchor="ctr"/>
                </a:tc>
                <a:extLst>
                  <a:ext uri="{0D108BD9-81ED-4DB2-BD59-A6C34878D82A}">
                    <a16:rowId xmlns:a16="http://schemas.microsoft.com/office/drawing/2014/main" val="4166857663"/>
                  </a:ext>
                </a:extLst>
              </a:tr>
              <a:tr h="1347728">
                <a:tc>
                  <a:txBody>
                    <a:bodyPr/>
                    <a:lstStyle/>
                    <a:p>
                      <a:pPr algn="l"/>
                      <a:r>
                        <a:rPr kumimoji="1" lang="ja-JP" altLang="en-US" sz="1600"/>
                        <a:t>主要取引先</a:t>
                      </a:r>
                      <a:endParaRPr kumimoji="1" lang="ja-JP" altLang="en-US" sz="1600" dirty="0"/>
                    </a:p>
                  </a:txBody>
                  <a:tcPr marL="85470" marR="85470" anchor="ctr"/>
                </a:tc>
                <a:tc>
                  <a:txBody>
                    <a:bodyPr/>
                    <a:lstStyle/>
                    <a:p>
                      <a:pPr algn="l"/>
                      <a:r>
                        <a:rPr kumimoji="1" lang="ja-JP" altLang="en-US" sz="1600" dirty="0"/>
                        <a:t>株式会社井ノ瀬運送</a:t>
                      </a:r>
                      <a:endParaRPr kumimoji="1" lang="en-US" altLang="ja-JP" sz="1600" dirty="0"/>
                    </a:p>
                    <a:p>
                      <a:pPr algn="l"/>
                      <a:r>
                        <a:rPr kumimoji="1" lang="ja-JP" altLang="en-US" sz="1600" dirty="0"/>
                        <a:t>株式会社ヤマイチ</a:t>
                      </a:r>
                      <a:endParaRPr kumimoji="1" lang="en-US" altLang="ja-JP" sz="1600" dirty="0"/>
                    </a:p>
                    <a:p>
                      <a:pPr algn="l"/>
                      <a:r>
                        <a:rPr kumimoji="1" lang="en-US" altLang="ja-JP" sz="1600" dirty="0"/>
                        <a:t>SBS</a:t>
                      </a:r>
                      <a:r>
                        <a:rPr kumimoji="1" lang="ja-JP" altLang="en-US" sz="1600" dirty="0"/>
                        <a:t>三愛ロジ関東株式会社</a:t>
                      </a:r>
                      <a:endParaRPr kumimoji="1" lang="en-US" altLang="ja-JP" sz="1600" dirty="0"/>
                    </a:p>
                    <a:p>
                      <a:pPr algn="l"/>
                      <a:r>
                        <a:rPr kumimoji="1" lang="ja-JP" altLang="en-US" sz="1600" dirty="0"/>
                        <a:t>ヤマト・スタッフ・サプライ株式会社</a:t>
                      </a:r>
                      <a:endParaRPr kumimoji="1" lang="en-US" altLang="ja-JP" sz="1600" dirty="0"/>
                    </a:p>
                    <a:p>
                      <a:pPr algn="l"/>
                      <a:r>
                        <a:rPr kumimoji="1" lang="ja-JP" altLang="en-US" sz="1600" dirty="0"/>
                        <a:t>コンフェックス株式会社　　　　　　　　他</a:t>
                      </a:r>
                    </a:p>
                  </a:txBody>
                  <a:tcPr marL="85470" marR="85470" anchor="ctr"/>
                </a:tc>
                <a:extLst>
                  <a:ext uri="{0D108BD9-81ED-4DB2-BD59-A6C34878D82A}">
                    <a16:rowId xmlns:a16="http://schemas.microsoft.com/office/drawing/2014/main" val="3503603028"/>
                  </a:ext>
                </a:extLst>
              </a:tr>
            </a:tbl>
          </a:graphicData>
        </a:graphic>
      </p:graphicFrame>
      <p:sp>
        <p:nvSpPr>
          <p:cNvPr id="10" name="コンテンツ プレースホルダー 9">
            <a:extLst>
              <a:ext uri="{FF2B5EF4-FFF2-40B4-BE49-F238E27FC236}">
                <a16:creationId xmlns:a16="http://schemas.microsoft.com/office/drawing/2014/main" id="{FE2816E9-DFFD-465E-A1C6-5AB903CD0938}"/>
              </a:ext>
            </a:extLst>
          </p:cNvPr>
          <p:cNvSpPr>
            <a:spLocks noGrp="1"/>
          </p:cNvSpPr>
          <p:nvPr>
            <p:ph sz="half" idx="2"/>
          </p:nvPr>
        </p:nvSpPr>
        <p:spPr>
          <a:xfrm>
            <a:off x="8328074" y="1690687"/>
            <a:ext cx="3151162" cy="4234376"/>
          </a:xfrm>
        </p:spPr>
        <p:txBody>
          <a:bodyPr>
            <a:normAutofit/>
          </a:bodyPr>
          <a:lstStyle/>
          <a:p>
            <a:r>
              <a:rPr lang="ja-JP" altLang="en-US" sz="2000" b="1" dirty="0"/>
              <a:t>物流業界は日本経済の”動脈”です</a:t>
            </a:r>
            <a:r>
              <a:rPr lang="en-US" altLang="ja-JP" sz="2000" b="1" dirty="0"/>
              <a:t>‼</a:t>
            </a:r>
          </a:p>
          <a:p>
            <a:pPr marL="0" indent="0">
              <a:buNone/>
            </a:pPr>
            <a:endParaRPr lang="en-US" altLang="ja-JP" sz="2000" dirty="0"/>
          </a:p>
          <a:p>
            <a:pPr marL="0" indent="0">
              <a:buNone/>
            </a:pPr>
            <a:r>
              <a:rPr lang="ja-JP" altLang="en-US" sz="1400" dirty="0"/>
              <a:t>日本の物流はトラック輸送が主流で物流業界が日本経済を支えていると言って過言ではありません。</a:t>
            </a:r>
          </a:p>
          <a:p>
            <a:pPr marL="0" indent="0">
              <a:buNone/>
            </a:pPr>
            <a:r>
              <a:rPr lang="ja-JP" altLang="en-US" sz="1400" dirty="0"/>
              <a:t>弊社社名の”アルテール”とは、フランス語で”動脈”を意味します。</a:t>
            </a:r>
          </a:p>
          <a:p>
            <a:pPr marL="0" indent="0">
              <a:buNone/>
            </a:pPr>
            <a:r>
              <a:rPr lang="ja-JP" altLang="en-US" sz="1400" dirty="0"/>
              <a:t>絶えず体内に酸素を運び続ける動脈を流れる血液のように、我々物流業者も絶えずお客様の需要に合わせ動き続けられるよう、労働者の環境整備にも力を注ぐ会社を目指します。</a:t>
            </a:r>
            <a:endParaRPr kumimoji="1" lang="ja-JP" altLang="en-US" sz="1400" dirty="0"/>
          </a:p>
        </p:txBody>
      </p:sp>
      <p:pic>
        <p:nvPicPr>
          <p:cNvPr id="13" name="図 12">
            <a:extLst>
              <a:ext uri="{FF2B5EF4-FFF2-40B4-BE49-F238E27FC236}">
                <a16:creationId xmlns:a16="http://schemas.microsoft.com/office/drawing/2014/main" id="{5FAA1CA0-88F0-46BA-BC12-DD0FB64A7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5981" y="5268351"/>
            <a:ext cx="1127819" cy="1118381"/>
          </a:xfrm>
          <a:prstGeom prst="rect">
            <a:avLst/>
          </a:prstGeom>
        </p:spPr>
      </p:pic>
    </p:spTree>
    <p:extLst>
      <p:ext uri="{BB962C8B-B14F-4D97-AF65-F5344CB8AC3E}">
        <p14:creationId xmlns:p14="http://schemas.microsoft.com/office/powerpoint/2010/main" val="214878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667C9D-58EF-4591-AFE5-A0A36A1D60FA}"/>
              </a:ext>
            </a:extLst>
          </p:cNvPr>
          <p:cNvSpPr>
            <a:spLocks noGrp="1"/>
          </p:cNvSpPr>
          <p:nvPr>
            <p:ph type="title"/>
          </p:nvPr>
        </p:nvSpPr>
        <p:spPr/>
        <p:txBody>
          <a:bodyPr/>
          <a:lstStyle/>
          <a:p>
            <a:r>
              <a:rPr kumimoji="1" lang="ja-JP" altLang="en-US" b="1" dirty="0"/>
              <a:t>車両情報  </a:t>
            </a:r>
            <a:r>
              <a:rPr kumimoji="1" lang="en-US" altLang="ja-JP" sz="2000" b="1" dirty="0"/>
              <a:t>※</a:t>
            </a:r>
            <a:r>
              <a:rPr kumimoji="1" lang="ja-JP" altLang="en-US" sz="2000" b="1" dirty="0"/>
              <a:t>車種により誤差はあります</a:t>
            </a:r>
            <a:endParaRPr kumimoji="1" lang="ja-JP" altLang="en-US" b="1" dirty="0"/>
          </a:p>
        </p:txBody>
      </p:sp>
      <p:sp>
        <p:nvSpPr>
          <p:cNvPr id="3" name="テキスト プレースホルダー 2">
            <a:extLst>
              <a:ext uri="{FF2B5EF4-FFF2-40B4-BE49-F238E27FC236}">
                <a16:creationId xmlns:a16="http://schemas.microsoft.com/office/drawing/2014/main" id="{24F7B76B-40E0-43E0-8170-842A17FCA019}"/>
              </a:ext>
            </a:extLst>
          </p:cNvPr>
          <p:cNvSpPr>
            <a:spLocks noGrp="1"/>
          </p:cNvSpPr>
          <p:nvPr>
            <p:ph type="body" idx="1"/>
          </p:nvPr>
        </p:nvSpPr>
        <p:spPr/>
        <p:txBody>
          <a:bodyPr/>
          <a:lstStyle/>
          <a:p>
            <a:r>
              <a:rPr kumimoji="1" lang="ja-JP" altLang="en-US" dirty="0"/>
              <a:t>軽バンタイプ　</a:t>
            </a:r>
            <a:r>
              <a:rPr kumimoji="1" lang="ja-JP" altLang="en-US" sz="1800" dirty="0"/>
              <a:t>最大積載量</a:t>
            </a:r>
            <a:r>
              <a:rPr kumimoji="1" lang="en-US" altLang="ja-JP" sz="1800" dirty="0"/>
              <a:t>350</a:t>
            </a:r>
            <a:r>
              <a:rPr kumimoji="1" lang="ja-JP" altLang="en-US" sz="1800" dirty="0"/>
              <a:t>㎏</a:t>
            </a:r>
            <a:endParaRPr kumimoji="1" lang="ja-JP" altLang="en-US" dirty="0"/>
          </a:p>
        </p:txBody>
      </p:sp>
      <p:pic>
        <p:nvPicPr>
          <p:cNvPr id="12" name="コンテンツ プレースホルダー 11" descr="テキスト, 地図 が含まれている画像&#10;&#10;自動的に生成された説明">
            <a:extLst>
              <a:ext uri="{FF2B5EF4-FFF2-40B4-BE49-F238E27FC236}">
                <a16:creationId xmlns:a16="http://schemas.microsoft.com/office/drawing/2014/main" id="{F4916C03-309B-4B5F-95D8-D13F94C31D6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589213" y="3055900"/>
            <a:ext cx="4343400" cy="2340049"/>
          </a:xfrm>
        </p:spPr>
      </p:pic>
      <p:sp>
        <p:nvSpPr>
          <p:cNvPr id="5" name="テキスト プレースホルダー 4">
            <a:extLst>
              <a:ext uri="{FF2B5EF4-FFF2-40B4-BE49-F238E27FC236}">
                <a16:creationId xmlns:a16="http://schemas.microsoft.com/office/drawing/2014/main" id="{2E21BB9D-270F-4D8E-B023-7F5EABD4A513}"/>
              </a:ext>
            </a:extLst>
          </p:cNvPr>
          <p:cNvSpPr>
            <a:spLocks noGrp="1"/>
          </p:cNvSpPr>
          <p:nvPr>
            <p:ph type="body" sz="quarter" idx="3"/>
          </p:nvPr>
        </p:nvSpPr>
        <p:spPr/>
        <p:txBody>
          <a:bodyPr/>
          <a:lstStyle/>
          <a:p>
            <a:r>
              <a:rPr kumimoji="1" lang="ja-JP" altLang="en-US" dirty="0"/>
              <a:t>軽トラックタイプ　</a:t>
            </a:r>
            <a:r>
              <a:rPr lang="ja-JP" altLang="en-US" sz="1600" dirty="0"/>
              <a:t>最大積載量</a:t>
            </a:r>
            <a:r>
              <a:rPr lang="en-US" altLang="ja-JP" sz="1600" dirty="0"/>
              <a:t>350</a:t>
            </a:r>
            <a:r>
              <a:rPr lang="ja-JP" altLang="en-US" sz="1600" dirty="0"/>
              <a:t>㎏</a:t>
            </a:r>
            <a:endParaRPr kumimoji="1" lang="ja-JP" altLang="en-US" dirty="0"/>
          </a:p>
        </p:txBody>
      </p:sp>
      <p:pic>
        <p:nvPicPr>
          <p:cNvPr id="14" name="コンテンツ プレースホルダー 13">
            <a:extLst>
              <a:ext uri="{FF2B5EF4-FFF2-40B4-BE49-F238E27FC236}">
                <a16:creationId xmlns:a16="http://schemas.microsoft.com/office/drawing/2014/main" id="{25830077-C183-4448-B99B-E76F1A22C737}"/>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167563" y="2955902"/>
            <a:ext cx="4338637" cy="2533696"/>
          </a:xfrm>
        </p:spPr>
      </p:pic>
    </p:spTree>
    <p:extLst>
      <p:ext uri="{BB962C8B-B14F-4D97-AF65-F5344CB8AC3E}">
        <p14:creationId xmlns:p14="http://schemas.microsoft.com/office/powerpoint/2010/main" val="152228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FDDC0E-FBFA-448F-818D-4C896FBC6156}"/>
              </a:ext>
            </a:extLst>
          </p:cNvPr>
          <p:cNvSpPr>
            <a:spLocks noGrp="1"/>
          </p:cNvSpPr>
          <p:nvPr>
            <p:ph type="title"/>
          </p:nvPr>
        </p:nvSpPr>
        <p:spPr/>
        <p:txBody>
          <a:bodyPr/>
          <a:lstStyle/>
          <a:p>
            <a:r>
              <a:rPr kumimoji="1" lang="ja-JP" altLang="en-US" b="1" dirty="0"/>
              <a:t>輸送形態</a:t>
            </a:r>
          </a:p>
        </p:txBody>
      </p:sp>
      <p:sp>
        <p:nvSpPr>
          <p:cNvPr id="5" name="テキスト プレースホルダー 4">
            <a:extLst>
              <a:ext uri="{FF2B5EF4-FFF2-40B4-BE49-F238E27FC236}">
                <a16:creationId xmlns:a16="http://schemas.microsoft.com/office/drawing/2014/main" id="{3DD8C485-B1A1-4700-895F-A4F265B70DA6}"/>
              </a:ext>
            </a:extLst>
          </p:cNvPr>
          <p:cNvSpPr>
            <a:spLocks noGrp="1"/>
          </p:cNvSpPr>
          <p:nvPr>
            <p:ph type="body" idx="1"/>
          </p:nvPr>
        </p:nvSpPr>
        <p:spPr/>
        <p:txBody>
          <a:bodyPr>
            <a:normAutofit lnSpcReduction="10000"/>
          </a:bodyPr>
          <a:lstStyle/>
          <a:p>
            <a:r>
              <a:rPr kumimoji="1" lang="ja-JP" altLang="en-US" sz="3200" dirty="0"/>
              <a:t>軽貨物輸送</a:t>
            </a:r>
          </a:p>
        </p:txBody>
      </p:sp>
      <p:sp>
        <p:nvSpPr>
          <p:cNvPr id="6" name="コンテンツ プレースホルダー 5">
            <a:extLst>
              <a:ext uri="{FF2B5EF4-FFF2-40B4-BE49-F238E27FC236}">
                <a16:creationId xmlns:a16="http://schemas.microsoft.com/office/drawing/2014/main" id="{159CD4B8-EE54-4DDF-97E7-9773BAC00DF3}"/>
              </a:ext>
            </a:extLst>
          </p:cNvPr>
          <p:cNvSpPr>
            <a:spLocks noGrp="1"/>
          </p:cNvSpPr>
          <p:nvPr>
            <p:ph sz="half" idx="2"/>
          </p:nvPr>
        </p:nvSpPr>
        <p:spPr/>
        <p:txBody>
          <a:bodyPr>
            <a:normAutofit/>
          </a:bodyPr>
          <a:lstStyle/>
          <a:p>
            <a:endParaRPr kumimoji="1" lang="en-US" altLang="ja-JP" dirty="0"/>
          </a:p>
          <a:p>
            <a:r>
              <a:rPr lang="ja-JP" altLang="en-US" b="1" dirty="0"/>
              <a:t>貸切（チャーター）</a:t>
            </a:r>
            <a:endParaRPr lang="en-US" altLang="ja-JP" b="1" dirty="0"/>
          </a:p>
          <a:p>
            <a:pPr marL="0" indent="0">
              <a:buNone/>
            </a:pPr>
            <a:r>
              <a:rPr lang="ja-JP" altLang="en-US" dirty="0"/>
              <a:t>　　</a:t>
            </a:r>
            <a:r>
              <a:rPr lang="ja-JP" altLang="en-US" sz="1400" dirty="0"/>
              <a:t>時間・区間等で個別見積</a:t>
            </a:r>
            <a:endParaRPr lang="en-US" altLang="ja-JP" dirty="0"/>
          </a:p>
          <a:p>
            <a:r>
              <a:rPr kumimoji="1" lang="ja-JP" altLang="en-US" b="1" dirty="0"/>
              <a:t>固定ルート配送</a:t>
            </a:r>
            <a:endParaRPr kumimoji="1" lang="en-US" altLang="ja-JP" b="1" dirty="0"/>
          </a:p>
          <a:p>
            <a:pPr marL="0" indent="0">
              <a:buNone/>
            </a:pPr>
            <a:r>
              <a:rPr kumimoji="1" lang="ja-JP" altLang="en-US" dirty="0"/>
              <a:t>　　</a:t>
            </a:r>
            <a:r>
              <a:rPr kumimoji="1" lang="ja-JP" altLang="en-US" sz="1400" dirty="0"/>
              <a:t>時間・業務内容に応じ個別見積</a:t>
            </a:r>
            <a:endParaRPr kumimoji="1" lang="en-US" altLang="ja-JP" dirty="0"/>
          </a:p>
          <a:p>
            <a:r>
              <a:rPr kumimoji="1" lang="ja-JP" altLang="en-US" b="1" dirty="0"/>
              <a:t>臨時便（距離別料金）</a:t>
            </a:r>
            <a:endParaRPr kumimoji="1" lang="en-US" altLang="ja-JP" b="1" dirty="0"/>
          </a:p>
          <a:p>
            <a:pPr marL="0" indent="0">
              <a:buNone/>
            </a:pPr>
            <a:r>
              <a:rPr kumimoji="1" lang="ja-JP" altLang="en-US" dirty="0"/>
              <a:t>　　</a:t>
            </a:r>
            <a:r>
              <a:rPr kumimoji="1" lang="en-US" altLang="ja-JP" sz="1400" dirty="0">
                <a:solidFill>
                  <a:prstClr val="black"/>
                </a:solidFill>
              </a:rPr>
              <a:t>1</a:t>
            </a:r>
            <a:r>
              <a:rPr kumimoji="1" lang="ja-JP" altLang="en-US" sz="1400" dirty="0">
                <a:solidFill>
                  <a:prstClr val="black"/>
                </a:solidFill>
              </a:rPr>
              <a:t>㎞毎の</a:t>
            </a:r>
            <a:r>
              <a:rPr lang="ja-JP" altLang="en-US" sz="1400" dirty="0">
                <a:solidFill>
                  <a:prstClr val="black"/>
                </a:solidFill>
              </a:rPr>
              <a:t>距離別見積</a:t>
            </a:r>
            <a:endParaRPr kumimoji="1" lang="en-US" altLang="ja-JP" dirty="0"/>
          </a:p>
          <a:p>
            <a:endParaRPr kumimoji="1" lang="en-US" altLang="ja-JP" dirty="0"/>
          </a:p>
        </p:txBody>
      </p:sp>
      <p:sp>
        <p:nvSpPr>
          <p:cNvPr id="7" name="テキスト プレースホルダー 6">
            <a:extLst>
              <a:ext uri="{FF2B5EF4-FFF2-40B4-BE49-F238E27FC236}">
                <a16:creationId xmlns:a16="http://schemas.microsoft.com/office/drawing/2014/main" id="{EF2C800F-0BE4-46AB-A4E7-671B4E8A4B10}"/>
              </a:ext>
            </a:extLst>
          </p:cNvPr>
          <p:cNvSpPr>
            <a:spLocks noGrp="1"/>
          </p:cNvSpPr>
          <p:nvPr>
            <p:ph type="body" sz="quarter" idx="3"/>
          </p:nvPr>
        </p:nvSpPr>
        <p:spPr/>
        <p:txBody>
          <a:bodyPr>
            <a:normAutofit lnSpcReduction="10000"/>
          </a:bodyPr>
          <a:lstStyle/>
          <a:p>
            <a:r>
              <a:rPr kumimoji="1" lang="ja-JP" altLang="en-US" sz="3200" dirty="0"/>
              <a:t>利用運送（一般貨物）</a:t>
            </a:r>
          </a:p>
        </p:txBody>
      </p:sp>
      <p:sp>
        <p:nvSpPr>
          <p:cNvPr id="8" name="コンテンツ プレースホルダー 7">
            <a:extLst>
              <a:ext uri="{FF2B5EF4-FFF2-40B4-BE49-F238E27FC236}">
                <a16:creationId xmlns:a16="http://schemas.microsoft.com/office/drawing/2014/main" id="{AC8BE96E-DAC2-4AB9-83E7-8AD6BCE12782}"/>
              </a:ext>
            </a:extLst>
          </p:cNvPr>
          <p:cNvSpPr>
            <a:spLocks noGrp="1"/>
          </p:cNvSpPr>
          <p:nvPr>
            <p:ph sz="quarter" idx="4"/>
          </p:nvPr>
        </p:nvSpPr>
        <p:spPr/>
        <p:txBody>
          <a:bodyPr>
            <a:normAutofit/>
          </a:bodyPr>
          <a:lstStyle/>
          <a:p>
            <a:endParaRPr kumimoji="1" lang="en-US" altLang="ja-JP" dirty="0"/>
          </a:p>
          <a:p>
            <a:r>
              <a:rPr kumimoji="1" lang="ja-JP" altLang="en-US" b="1" dirty="0"/>
              <a:t>軽貨物の許容を超える輸送</a:t>
            </a:r>
            <a:endParaRPr kumimoji="1" lang="en-US" altLang="ja-JP" b="1" dirty="0"/>
          </a:p>
          <a:p>
            <a:pPr marL="0" indent="0">
              <a:buNone/>
            </a:pPr>
            <a:r>
              <a:rPr lang="ja-JP" altLang="en-US" sz="2000" dirty="0"/>
              <a:t>　　</a:t>
            </a:r>
            <a:r>
              <a:rPr lang="ja-JP" altLang="en-US" sz="1600" dirty="0"/>
              <a:t>弊社にて物量・輸送内容に応じた</a:t>
            </a:r>
            <a:endParaRPr lang="en-US" altLang="ja-JP" sz="1600" dirty="0"/>
          </a:p>
          <a:p>
            <a:pPr marL="0" indent="0">
              <a:buNone/>
            </a:pPr>
            <a:r>
              <a:rPr kumimoji="1" lang="ja-JP" altLang="en-US" sz="1600" dirty="0"/>
              <a:t>　　適正な車両（トラック）の手配を</a:t>
            </a:r>
            <a:endParaRPr kumimoji="1" lang="en-US" altLang="ja-JP" sz="1600" dirty="0"/>
          </a:p>
          <a:p>
            <a:pPr marL="0" indent="0">
              <a:buNone/>
            </a:pPr>
            <a:r>
              <a:rPr lang="ja-JP" altLang="en-US" sz="1600" dirty="0"/>
              <a:t>　　請け負います。</a:t>
            </a:r>
            <a:endParaRPr lang="en-US" altLang="ja-JP" sz="1600" dirty="0"/>
          </a:p>
          <a:p>
            <a:pPr marL="0" indent="0">
              <a:buNone/>
            </a:pPr>
            <a:r>
              <a:rPr kumimoji="1" lang="ja-JP" altLang="en-US" sz="1600" dirty="0"/>
              <a:t>　　トラックの手配に必要な届け出を</a:t>
            </a:r>
            <a:endParaRPr kumimoji="1" lang="en-US" altLang="ja-JP" sz="1600" dirty="0"/>
          </a:p>
          <a:p>
            <a:pPr marL="0" indent="0">
              <a:buNone/>
            </a:pPr>
            <a:r>
              <a:rPr lang="ja-JP" altLang="en-US" sz="1600" dirty="0"/>
              <a:t>　　出しております。</a:t>
            </a:r>
            <a:endParaRPr lang="en-US" altLang="ja-JP" sz="1600" dirty="0"/>
          </a:p>
          <a:p>
            <a:pPr marL="0" indent="0">
              <a:buNone/>
            </a:pPr>
            <a:r>
              <a:rPr kumimoji="1" lang="ja-JP" altLang="en-US" sz="2000" dirty="0"/>
              <a:t>　　</a:t>
            </a:r>
            <a:r>
              <a:rPr kumimoji="1" lang="ja-JP" altLang="en-US" sz="1600" b="1" dirty="0"/>
              <a:t>第一種利用運送事業　関自貨第</a:t>
            </a:r>
            <a:r>
              <a:rPr kumimoji="1" lang="en-US" altLang="ja-JP" sz="1600" b="1" dirty="0"/>
              <a:t>138</a:t>
            </a:r>
            <a:r>
              <a:rPr kumimoji="1" lang="ja-JP" altLang="en-US" sz="1600" b="1" dirty="0"/>
              <a:t>号</a:t>
            </a:r>
            <a:endParaRPr kumimoji="1" lang="ja-JP" altLang="en-US" b="1" dirty="0"/>
          </a:p>
        </p:txBody>
      </p:sp>
    </p:spTree>
    <p:extLst>
      <p:ext uri="{BB962C8B-B14F-4D97-AF65-F5344CB8AC3E}">
        <p14:creationId xmlns:p14="http://schemas.microsoft.com/office/powerpoint/2010/main" val="2661808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2E0ABE-ABA6-4650-9322-092EC4CB6165}"/>
              </a:ext>
            </a:extLst>
          </p:cNvPr>
          <p:cNvSpPr>
            <a:spLocks noGrp="1"/>
          </p:cNvSpPr>
          <p:nvPr>
            <p:ph type="title"/>
          </p:nvPr>
        </p:nvSpPr>
        <p:spPr/>
        <p:txBody>
          <a:bodyPr/>
          <a:lstStyle/>
          <a:p>
            <a:r>
              <a:rPr kumimoji="1" lang="ja-JP" altLang="en-US" b="1" dirty="0"/>
              <a:t>ご利用例</a:t>
            </a:r>
          </a:p>
        </p:txBody>
      </p:sp>
      <p:sp>
        <p:nvSpPr>
          <p:cNvPr id="3" name="テキスト プレースホルダー 2">
            <a:extLst>
              <a:ext uri="{FF2B5EF4-FFF2-40B4-BE49-F238E27FC236}">
                <a16:creationId xmlns:a16="http://schemas.microsoft.com/office/drawing/2014/main" id="{FD8B534B-DC63-4C2D-8845-EDD1C38E2345}"/>
              </a:ext>
            </a:extLst>
          </p:cNvPr>
          <p:cNvSpPr>
            <a:spLocks noGrp="1"/>
          </p:cNvSpPr>
          <p:nvPr>
            <p:ph type="body" idx="1"/>
          </p:nvPr>
        </p:nvSpPr>
        <p:spPr/>
        <p:txBody>
          <a:bodyPr anchor="ctr">
            <a:normAutofit lnSpcReduction="10000"/>
          </a:bodyPr>
          <a:lstStyle/>
          <a:p>
            <a:r>
              <a:rPr kumimoji="1" lang="ja-JP" altLang="en-US" sz="3200" dirty="0"/>
              <a:t>小口配送一括請負</a:t>
            </a:r>
          </a:p>
        </p:txBody>
      </p:sp>
      <p:sp>
        <p:nvSpPr>
          <p:cNvPr id="4" name="コンテンツ プレースホルダー 3">
            <a:extLst>
              <a:ext uri="{FF2B5EF4-FFF2-40B4-BE49-F238E27FC236}">
                <a16:creationId xmlns:a16="http://schemas.microsoft.com/office/drawing/2014/main" id="{CB983AE5-638B-4046-8703-28B5826D7A67}"/>
              </a:ext>
            </a:extLst>
          </p:cNvPr>
          <p:cNvSpPr>
            <a:spLocks noGrp="1"/>
          </p:cNvSpPr>
          <p:nvPr>
            <p:ph sz="half" idx="2"/>
          </p:nvPr>
        </p:nvSpPr>
        <p:spPr>
          <a:xfrm>
            <a:off x="2939373" y="2632638"/>
            <a:ext cx="3992732" cy="3684588"/>
          </a:xfrm>
        </p:spPr>
        <p:txBody>
          <a:bodyPr>
            <a:normAutofit/>
          </a:bodyPr>
          <a:lstStyle/>
          <a:p>
            <a:r>
              <a:rPr lang="ja-JP" altLang="en-US" sz="2000" dirty="0"/>
              <a:t>荷造、伝票発行のみ</a:t>
            </a:r>
            <a:endParaRPr lang="en-US" altLang="ja-JP" sz="2000" dirty="0"/>
          </a:p>
          <a:p>
            <a:pPr marL="0" indent="0">
              <a:buNone/>
            </a:pPr>
            <a:endParaRPr lang="en-US" altLang="ja-JP" sz="2000" dirty="0"/>
          </a:p>
          <a:p>
            <a:pPr marL="0" indent="0">
              <a:buNone/>
            </a:pPr>
            <a:r>
              <a:rPr lang="ja-JP" altLang="en-US" sz="2000" dirty="0"/>
              <a:t>　</a:t>
            </a:r>
            <a:r>
              <a:rPr lang="ja-JP" altLang="en-US" dirty="0"/>
              <a:t>荷主様より配信される翌日の配送先データを元に配送ルートの確定、必要車両の手配を行っております。</a:t>
            </a:r>
            <a:endParaRPr lang="en-US" altLang="ja-JP" dirty="0"/>
          </a:p>
          <a:p>
            <a:pPr marL="0" indent="0">
              <a:buNone/>
            </a:pPr>
            <a:r>
              <a:rPr lang="ja-JP" altLang="en-US" dirty="0"/>
              <a:t>　荷主様の倉庫内に準備された配送商品を各車両毎へ仕分け、コース表に基づいた伝票の仕分けを行い積込みの立会から配送状況の確認、終了時の受領書の取り纏めまでを一括して行います。</a:t>
            </a:r>
            <a:endParaRPr lang="en-US" altLang="ja-JP" dirty="0"/>
          </a:p>
          <a:p>
            <a:pPr marL="0" indent="0">
              <a:buNone/>
            </a:pPr>
            <a:endParaRPr lang="en-US" altLang="ja-JP" dirty="0"/>
          </a:p>
          <a:p>
            <a:pPr marL="0" indent="0">
              <a:buNone/>
            </a:pPr>
            <a:endParaRPr lang="en-US" altLang="ja-JP" dirty="0"/>
          </a:p>
        </p:txBody>
      </p:sp>
      <p:sp>
        <p:nvSpPr>
          <p:cNvPr id="5" name="テキスト プレースホルダー 4">
            <a:extLst>
              <a:ext uri="{FF2B5EF4-FFF2-40B4-BE49-F238E27FC236}">
                <a16:creationId xmlns:a16="http://schemas.microsoft.com/office/drawing/2014/main" id="{28E3EE7F-825E-40FC-9E9C-974D3C2A3468}"/>
              </a:ext>
            </a:extLst>
          </p:cNvPr>
          <p:cNvSpPr>
            <a:spLocks noGrp="1"/>
          </p:cNvSpPr>
          <p:nvPr>
            <p:ph type="body" sz="quarter" idx="3"/>
          </p:nvPr>
        </p:nvSpPr>
        <p:spPr/>
        <p:txBody>
          <a:bodyPr anchor="ctr">
            <a:normAutofit lnSpcReduction="10000"/>
          </a:bodyPr>
          <a:lstStyle/>
          <a:p>
            <a:r>
              <a:rPr kumimoji="1" lang="ja-JP" altLang="en-US" sz="3200" dirty="0"/>
              <a:t>臨時便距離別輸送</a:t>
            </a:r>
          </a:p>
        </p:txBody>
      </p:sp>
      <p:sp>
        <p:nvSpPr>
          <p:cNvPr id="6" name="コンテンツ プレースホルダー 5">
            <a:extLst>
              <a:ext uri="{FF2B5EF4-FFF2-40B4-BE49-F238E27FC236}">
                <a16:creationId xmlns:a16="http://schemas.microsoft.com/office/drawing/2014/main" id="{3A335CE3-227F-442E-A466-EF30DAB4636E}"/>
              </a:ext>
            </a:extLst>
          </p:cNvPr>
          <p:cNvSpPr>
            <a:spLocks noGrp="1"/>
          </p:cNvSpPr>
          <p:nvPr>
            <p:ph sz="quarter" idx="4"/>
          </p:nvPr>
        </p:nvSpPr>
        <p:spPr>
          <a:xfrm>
            <a:off x="7506629" y="2632638"/>
            <a:ext cx="3992732" cy="3867590"/>
          </a:xfrm>
        </p:spPr>
        <p:txBody>
          <a:bodyPr>
            <a:normAutofit/>
          </a:bodyPr>
          <a:lstStyle/>
          <a:p>
            <a:r>
              <a:rPr kumimoji="1" lang="ja-JP" altLang="en-US" sz="2000" dirty="0"/>
              <a:t>緊急輸送の対応</a:t>
            </a:r>
            <a:endParaRPr kumimoji="1" lang="en-US" altLang="ja-JP" sz="2000" dirty="0"/>
          </a:p>
          <a:p>
            <a:pPr marL="0" lvl="0" indent="0">
              <a:buNone/>
            </a:pPr>
            <a:endParaRPr lang="en-US" altLang="ja-JP" sz="2000" dirty="0">
              <a:solidFill>
                <a:prstClr val="black"/>
              </a:solidFill>
            </a:endParaRPr>
          </a:p>
          <a:p>
            <a:pPr marL="0" lvl="0" indent="0">
              <a:buNone/>
            </a:pPr>
            <a:r>
              <a:rPr lang="ja-JP" altLang="en-US" sz="2000" dirty="0">
                <a:solidFill>
                  <a:prstClr val="black"/>
                </a:solidFill>
              </a:rPr>
              <a:t>　</a:t>
            </a:r>
            <a:r>
              <a:rPr lang="ja-JP" altLang="en-US" dirty="0">
                <a:solidFill>
                  <a:prstClr val="black"/>
                </a:solidFill>
              </a:rPr>
              <a:t>商品の欠品や不足、急な発注など通常の輸送手配では間に合わない輸送に関し当日のご連絡にて最短で必要車両を手配し運行しております。</a:t>
            </a:r>
            <a:endParaRPr lang="en-US" altLang="ja-JP" dirty="0">
              <a:solidFill>
                <a:prstClr val="black"/>
              </a:solidFill>
            </a:endParaRPr>
          </a:p>
          <a:p>
            <a:pPr marL="0" lvl="0" indent="0">
              <a:buNone/>
            </a:pPr>
            <a:r>
              <a:rPr lang="ja-JP" altLang="en-US" dirty="0">
                <a:solidFill>
                  <a:prstClr val="black"/>
                </a:solidFill>
              </a:rPr>
              <a:t>　積地～配送先までの輸送距離に応じて運賃請求となります。有料道路の使用に関しては荷主様の指示に従い別途実費請求です。</a:t>
            </a:r>
            <a:endParaRPr lang="en-US" altLang="ja-JP" dirty="0">
              <a:solidFill>
                <a:prstClr val="black"/>
              </a:solidFill>
            </a:endParaRPr>
          </a:p>
          <a:p>
            <a:pPr marL="0" lvl="0" indent="0">
              <a:buNone/>
            </a:pPr>
            <a:r>
              <a:rPr lang="ja-JP" altLang="en-US" sz="2000" dirty="0">
                <a:solidFill>
                  <a:prstClr val="black"/>
                </a:solidFill>
              </a:rPr>
              <a:t>　</a:t>
            </a:r>
            <a:r>
              <a:rPr lang="en-US" altLang="ja-JP" sz="1600" b="1" dirty="0">
                <a:solidFill>
                  <a:prstClr val="black"/>
                </a:solidFill>
              </a:rPr>
              <a:t>※</a:t>
            </a:r>
            <a:r>
              <a:rPr lang="ja-JP" altLang="en-US" sz="1600" b="1" dirty="0">
                <a:solidFill>
                  <a:prstClr val="black"/>
                </a:solidFill>
              </a:rPr>
              <a:t>距離別料金は荷主様毎に設定します。</a:t>
            </a:r>
            <a:endParaRPr lang="en-US" altLang="ja-JP" sz="1600" b="1" dirty="0">
              <a:solidFill>
                <a:prstClr val="black"/>
              </a:solidFill>
            </a:endParaRPr>
          </a:p>
          <a:p>
            <a:pPr marL="0" indent="0">
              <a:buNone/>
            </a:pPr>
            <a:endParaRPr kumimoji="1" lang="ja-JP" altLang="en-US" dirty="0"/>
          </a:p>
        </p:txBody>
      </p:sp>
    </p:spTree>
    <p:extLst>
      <p:ext uri="{BB962C8B-B14F-4D97-AF65-F5344CB8AC3E}">
        <p14:creationId xmlns:p14="http://schemas.microsoft.com/office/powerpoint/2010/main" val="74641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D2BAFF-C068-4946-AEA8-112BBC095B6B}"/>
              </a:ext>
            </a:extLst>
          </p:cNvPr>
          <p:cNvSpPr>
            <a:spLocks noGrp="1"/>
          </p:cNvSpPr>
          <p:nvPr>
            <p:ph type="title"/>
          </p:nvPr>
        </p:nvSpPr>
        <p:spPr/>
        <p:txBody>
          <a:bodyPr/>
          <a:lstStyle/>
          <a:p>
            <a:r>
              <a:rPr kumimoji="1" lang="ja-JP" altLang="en-US" b="1" dirty="0"/>
              <a:t>ご提案</a:t>
            </a:r>
          </a:p>
        </p:txBody>
      </p:sp>
      <p:sp>
        <p:nvSpPr>
          <p:cNvPr id="3" name="テキスト プレースホルダー 2">
            <a:extLst>
              <a:ext uri="{FF2B5EF4-FFF2-40B4-BE49-F238E27FC236}">
                <a16:creationId xmlns:a16="http://schemas.microsoft.com/office/drawing/2014/main" id="{14ACA848-283F-47DA-B117-9DF679104F1D}"/>
              </a:ext>
            </a:extLst>
          </p:cNvPr>
          <p:cNvSpPr>
            <a:spLocks noGrp="1"/>
          </p:cNvSpPr>
          <p:nvPr>
            <p:ph type="body" idx="1"/>
          </p:nvPr>
        </p:nvSpPr>
        <p:spPr/>
        <p:txBody>
          <a:bodyPr anchor="ctr"/>
          <a:lstStyle/>
          <a:p>
            <a:r>
              <a:rPr kumimoji="1" lang="ja-JP" altLang="en-US" sz="2000" b="1" dirty="0"/>
              <a:t>個口配送業者から軽貨物へ切替！</a:t>
            </a:r>
          </a:p>
        </p:txBody>
      </p:sp>
      <p:sp>
        <p:nvSpPr>
          <p:cNvPr id="4" name="コンテンツ プレースホルダー 3">
            <a:extLst>
              <a:ext uri="{FF2B5EF4-FFF2-40B4-BE49-F238E27FC236}">
                <a16:creationId xmlns:a16="http://schemas.microsoft.com/office/drawing/2014/main" id="{0C6F9C13-50BA-448F-8D76-A47090426B53}"/>
              </a:ext>
            </a:extLst>
          </p:cNvPr>
          <p:cNvSpPr>
            <a:spLocks noGrp="1"/>
          </p:cNvSpPr>
          <p:nvPr>
            <p:ph sz="half" idx="2"/>
          </p:nvPr>
        </p:nvSpPr>
        <p:spPr/>
        <p:txBody>
          <a:bodyPr>
            <a:normAutofit fontScale="62500" lnSpcReduction="20000"/>
          </a:bodyPr>
          <a:lstStyle/>
          <a:p>
            <a:r>
              <a:rPr kumimoji="1" lang="ja-JP" altLang="en-US" sz="2600" dirty="0"/>
              <a:t>こんなお困りありませんか？</a:t>
            </a:r>
            <a:endParaRPr kumimoji="1" lang="en-US" altLang="ja-JP" sz="2600" dirty="0"/>
          </a:p>
          <a:p>
            <a:pPr marL="0" indent="0">
              <a:buNone/>
            </a:pPr>
            <a:r>
              <a:rPr lang="ja-JP" altLang="en-US" sz="2000" dirty="0"/>
              <a:t>　</a:t>
            </a:r>
            <a:r>
              <a:rPr lang="ja-JP" altLang="en-US" sz="2200" dirty="0"/>
              <a:t>①荷札作成・梱包等に時間が割かれる！</a:t>
            </a:r>
            <a:endParaRPr lang="en-US" altLang="ja-JP" sz="2200" dirty="0"/>
          </a:p>
          <a:p>
            <a:pPr marL="0" indent="0">
              <a:buNone/>
            </a:pPr>
            <a:r>
              <a:rPr kumimoji="1" lang="ja-JP" altLang="en-US" sz="2200" dirty="0"/>
              <a:t>　　　集荷先から配送先まで直接運行の為、最低限の</a:t>
            </a:r>
            <a:endParaRPr kumimoji="1" lang="en-US" altLang="ja-JP" sz="2200" dirty="0"/>
          </a:p>
          <a:p>
            <a:pPr marL="0" indent="0">
              <a:buNone/>
            </a:pPr>
            <a:r>
              <a:rPr lang="ja-JP" altLang="en-US" sz="2200" dirty="0"/>
              <a:t>　</a:t>
            </a:r>
            <a:r>
              <a:rPr kumimoji="1" lang="ja-JP" altLang="en-US" sz="2200" dirty="0"/>
              <a:t>　　梱包で輸送できます。</a:t>
            </a:r>
            <a:endParaRPr kumimoji="1" lang="en-US" altLang="ja-JP" sz="2200" dirty="0"/>
          </a:p>
          <a:p>
            <a:pPr marL="0" lvl="0" indent="0">
              <a:buNone/>
            </a:pPr>
            <a:r>
              <a:rPr lang="ja-JP" altLang="en-US" sz="2900" dirty="0">
                <a:solidFill>
                  <a:prstClr val="black"/>
                </a:solidFill>
              </a:rPr>
              <a:t>　</a:t>
            </a:r>
            <a:r>
              <a:rPr lang="ja-JP" altLang="en-US" sz="2200" dirty="0">
                <a:solidFill>
                  <a:prstClr val="black"/>
                </a:solidFill>
              </a:rPr>
              <a:t>②集荷時間の制限および配送時間のバラつき！</a:t>
            </a:r>
            <a:endParaRPr lang="en-US" altLang="ja-JP" sz="2200" dirty="0">
              <a:solidFill>
                <a:prstClr val="black"/>
              </a:solidFill>
            </a:endParaRPr>
          </a:p>
          <a:p>
            <a:pPr marL="0" lvl="0" indent="0">
              <a:buNone/>
            </a:pPr>
            <a:r>
              <a:rPr lang="ja-JP" altLang="en-US" sz="2200" dirty="0">
                <a:solidFill>
                  <a:prstClr val="black"/>
                </a:solidFill>
              </a:rPr>
              <a:t>　　　貸切での運行となりますので集荷引取の時間や</a:t>
            </a:r>
            <a:endParaRPr lang="en-US" altLang="ja-JP" sz="2200" dirty="0">
              <a:solidFill>
                <a:prstClr val="black"/>
              </a:solidFill>
            </a:endParaRPr>
          </a:p>
          <a:p>
            <a:pPr marL="0" lvl="0" indent="0">
              <a:buNone/>
            </a:pPr>
            <a:r>
              <a:rPr lang="ja-JP" altLang="en-US" sz="2200" dirty="0">
                <a:solidFill>
                  <a:prstClr val="black"/>
                </a:solidFill>
              </a:rPr>
              <a:t>　　　先方到着時間の詳細な設定が可能です。</a:t>
            </a:r>
            <a:endParaRPr lang="en-US" altLang="ja-JP" sz="2200" dirty="0">
              <a:solidFill>
                <a:prstClr val="black"/>
              </a:solidFill>
            </a:endParaRPr>
          </a:p>
          <a:p>
            <a:pPr marL="0" lvl="0" indent="0">
              <a:buNone/>
            </a:pPr>
            <a:r>
              <a:rPr lang="ja-JP" altLang="en-US" sz="2200" dirty="0">
                <a:solidFill>
                  <a:prstClr val="black"/>
                </a:solidFill>
              </a:rPr>
              <a:t>　③破損・口割れ等の頻度が高い！</a:t>
            </a:r>
            <a:endParaRPr lang="en-US" altLang="ja-JP" sz="2200" dirty="0">
              <a:solidFill>
                <a:prstClr val="black"/>
              </a:solidFill>
            </a:endParaRPr>
          </a:p>
          <a:p>
            <a:pPr marL="0" lvl="0" indent="0">
              <a:buNone/>
            </a:pPr>
            <a:r>
              <a:rPr lang="ja-JP" altLang="en-US" sz="2200" dirty="0">
                <a:solidFill>
                  <a:prstClr val="black"/>
                </a:solidFill>
              </a:rPr>
              <a:t>　　　貸切運行ですから配送先までの最小限の手数で</a:t>
            </a:r>
            <a:endParaRPr lang="en-US" altLang="ja-JP" sz="2200" dirty="0">
              <a:solidFill>
                <a:prstClr val="black"/>
              </a:solidFill>
            </a:endParaRPr>
          </a:p>
          <a:p>
            <a:pPr marL="0" lvl="0" indent="0">
              <a:buNone/>
            </a:pPr>
            <a:r>
              <a:rPr lang="ja-JP" altLang="en-US" sz="2200" dirty="0">
                <a:solidFill>
                  <a:prstClr val="black"/>
                </a:solidFill>
              </a:rPr>
              <a:t>　　　積替等も発生せずリスクは最小限です。</a:t>
            </a:r>
            <a:endParaRPr lang="en-US" altLang="ja-JP" sz="2200" dirty="0">
              <a:solidFill>
                <a:prstClr val="black"/>
              </a:solidFill>
            </a:endParaRPr>
          </a:p>
          <a:p>
            <a:pPr marL="0" lvl="0" indent="0">
              <a:buNone/>
            </a:pPr>
            <a:endParaRPr lang="en-US" altLang="ja-JP" sz="2200" dirty="0">
              <a:solidFill>
                <a:prstClr val="black"/>
              </a:solidFill>
            </a:endParaRPr>
          </a:p>
          <a:p>
            <a:pPr marL="0" lvl="0" indent="0">
              <a:buNone/>
            </a:pPr>
            <a:endParaRPr kumimoji="1" lang="ja-JP" altLang="en-US" sz="2000" dirty="0"/>
          </a:p>
        </p:txBody>
      </p:sp>
      <p:sp>
        <p:nvSpPr>
          <p:cNvPr id="5" name="テキスト プレースホルダー 4">
            <a:extLst>
              <a:ext uri="{FF2B5EF4-FFF2-40B4-BE49-F238E27FC236}">
                <a16:creationId xmlns:a16="http://schemas.microsoft.com/office/drawing/2014/main" id="{020F9D0A-3059-4BD3-B937-6006C21A5727}"/>
              </a:ext>
            </a:extLst>
          </p:cNvPr>
          <p:cNvSpPr>
            <a:spLocks noGrp="1"/>
          </p:cNvSpPr>
          <p:nvPr>
            <p:ph type="body" sz="quarter" idx="3"/>
          </p:nvPr>
        </p:nvSpPr>
        <p:spPr/>
        <p:txBody>
          <a:bodyPr anchor="ctr"/>
          <a:lstStyle/>
          <a:p>
            <a:r>
              <a:rPr kumimoji="1" lang="ja-JP" altLang="en-US" sz="2000" b="1" dirty="0"/>
              <a:t>費用効果</a:t>
            </a:r>
          </a:p>
        </p:txBody>
      </p:sp>
      <p:sp>
        <p:nvSpPr>
          <p:cNvPr id="6" name="コンテンツ プレースホルダー 5">
            <a:extLst>
              <a:ext uri="{FF2B5EF4-FFF2-40B4-BE49-F238E27FC236}">
                <a16:creationId xmlns:a16="http://schemas.microsoft.com/office/drawing/2014/main" id="{D929D8E0-CA6C-450B-B709-1DF5DCC3C8F1}"/>
              </a:ext>
            </a:extLst>
          </p:cNvPr>
          <p:cNvSpPr>
            <a:spLocks noGrp="1"/>
          </p:cNvSpPr>
          <p:nvPr>
            <p:ph sz="quarter" idx="4"/>
          </p:nvPr>
        </p:nvSpPr>
        <p:spPr/>
        <p:txBody>
          <a:bodyPr>
            <a:normAutofit fontScale="62500" lnSpcReduction="20000"/>
          </a:bodyPr>
          <a:lstStyle/>
          <a:p>
            <a:pPr lvl="0"/>
            <a:r>
              <a:rPr lang="ja-JP" altLang="en-US" sz="2900" dirty="0">
                <a:solidFill>
                  <a:prstClr val="black"/>
                </a:solidFill>
              </a:rPr>
              <a:t>輸送費の削減だけではありません！</a:t>
            </a:r>
            <a:endParaRPr lang="en-US" altLang="ja-JP" sz="2600" dirty="0">
              <a:solidFill>
                <a:prstClr val="black"/>
              </a:solidFill>
            </a:endParaRPr>
          </a:p>
          <a:p>
            <a:pPr marL="0" lvl="0" indent="0">
              <a:buNone/>
            </a:pPr>
            <a:r>
              <a:rPr lang="ja-JP" altLang="en-US" sz="2000" dirty="0">
                <a:solidFill>
                  <a:prstClr val="black"/>
                </a:solidFill>
              </a:rPr>
              <a:t>　</a:t>
            </a:r>
            <a:r>
              <a:rPr lang="ja-JP" altLang="en-US" sz="2200" dirty="0">
                <a:solidFill>
                  <a:prstClr val="black"/>
                </a:solidFill>
              </a:rPr>
              <a:t>①人件費の削減</a:t>
            </a:r>
            <a:endParaRPr lang="en-US" altLang="ja-JP" sz="2200" dirty="0">
              <a:solidFill>
                <a:prstClr val="black"/>
              </a:solidFill>
            </a:endParaRPr>
          </a:p>
          <a:p>
            <a:pPr marL="0" lvl="0" indent="0">
              <a:buNone/>
            </a:pPr>
            <a:r>
              <a:rPr lang="ja-JP" altLang="en-US" sz="2200" dirty="0">
                <a:solidFill>
                  <a:prstClr val="black"/>
                </a:solidFill>
              </a:rPr>
              <a:t>　　　荷造りの簡素化が可能な為、作業時間の短縮が</a:t>
            </a:r>
            <a:endParaRPr lang="en-US" altLang="ja-JP" sz="2200" dirty="0">
              <a:solidFill>
                <a:prstClr val="black"/>
              </a:solidFill>
            </a:endParaRPr>
          </a:p>
          <a:p>
            <a:pPr marL="0" lvl="0" indent="0">
              <a:buNone/>
            </a:pPr>
            <a:r>
              <a:rPr lang="ja-JP" altLang="en-US" sz="2200" dirty="0">
                <a:solidFill>
                  <a:prstClr val="black"/>
                </a:solidFill>
              </a:rPr>
              <a:t>　　　可能となります。</a:t>
            </a:r>
            <a:endParaRPr lang="en-US" altLang="ja-JP" sz="2200" dirty="0">
              <a:solidFill>
                <a:prstClr val="black"/>
              </a:solidFill>
            </a:endParaRPr>
          </a:p>
          <a:p>
            <a:pPr marL="0" lvl="0" indent="0">
              <a:buNone/>
            </a:pPr>
            <a:r>
              <a:rPr lang="ja-JP" altLang="en-US" sz="2900" dirty="0">
                <a:solidFill>
                  <a:prstClr val="black"/>
                </a:solidFill>
              </a:rPr>
              <a:t>　</a:t>
            </a:r>
            <a:r>
              <a:rPr lang="ja-JP" altLang="en-US" sz="2200" dirty="0">
                <a:solidFill>
                  <a:prstClr val="black"/>
                </a:solidFill>
              </a:rPr>
              <a:t>②梱包材料費の削減</a:t>
            </a:r>
            <a:endParaRPr lang="en-US" altLang="ja-JP" sz="2200" dirty="0">
              <a:solidFill>
                <a:prstClr val="black"/>
              </a:solidFill>
            </a:endParaRPr>
          </a:p>
          <a:p>
            <a:pPr marL="0" lvl="0" indent="0">
              <a:buNone/>
            </a:pPr>
            <a:r>
              <a:rPr lang="ja-JP" altLang="en-US" sz="2200" dirty="0">
                <a:solidFill>
                  <a:prstClr val="black"/>
                </a:solidFill>
              </a:rPr>
              <a:t>　　　定期配送であれば段ボールからオリコンへ移行</a:t>
            </a:r>
            <a:endParaRPr lang="en-US" altLang="ja-JP" sz="2200" dirty="0">
              <a:solidFill>
                <a:prstClr val="black"/>
              </a:solidFill>
            </a:endParaRPr>
          </a:p>
          <a:p>
            <a:pPr marL="0" lvl="0" indent="0">
              <a:buNone/>
            </a:pPr>
            <a:r>
              <a:rPr lang="ja-JP" altLang="en-US" sz="2200" dirty="0">
                <a:solidFill>
                  <a:prstClr val="black"/>
                </a:solidFill>
              </a:rPr>
              <a:t>　　　など前回分の梱包材を回収する事で都度発生し</a:t>
            </a:r>
            <a:endParaRPr lang="en-US" altLang="ja-JP" sz="2200" dirty="0">
              <a:solidFill>
                <a:prstClr val="black"/>
              </a:solidFill>
            </a:endParaRPr>
          </a:p>
          <a:p>
            <a:pPr marL="0" lvl="0" indent="0">
              <a:buNone/>
            </a:pPr>
            <a:r>
              <a:rPr lang="ja-JP" altLang="en-US" sz="2200" dirty="0">
                <a:solidFill>
                  <a:prstClr val="black"/>
                </a:solidFill>
              </a:rPr>
              <a:t>　　　ていた段ボール等の経費が抑えられます。</a:t>
            </a:r>
            <a:endParaRPr lang="en-US" altLang="ja-JP" sz="2200" dirty="0">
              <a:solidFill>
                <a:prstClr val="black"/>
              </a:solidFill>
            </a:endParaRPr>
          </a:p>
          <a:p>
            <a:pPr marL="0" lvl="0" indent="0">
              <a:buNone/>
            </a:pPr>
            <a:r>
              <a:rPr lang="ja-JP" altLang="en-US" sz="2200" dirty="0">
                <a:solidFill>
                  <a:prstClr val="black"/>
                </a:solidFill>
              </a:rPr>
              <a:t>　③輸送費の削減</a:t>
            </a:r>
            <a:endParaRPr lang="en-US" altLang="ja-JP" sz="2200" dirty="0">
              <a:solidFill>
                <a:prstClr val="black"/>
              </a:solidFill>
            </a:endParaRPr>
          </a:p>
          <a:p>
            <a:pPr marL="0" lvl="0" indent="0">
              <a:buNone/>
            </a:pPr>
            <a:r>
              <a:rPr lang="ja-JP" altLang="en-US" sz="2200" dirty="0">
                <a:solidFill>
                  <a:prstClr val="black"/>
                </a:solidFill>
              </a:rPr>
              <a:t>　　　積載可能範囲内かつ配送先の条件が噛み合えば</a:t>
            </a:r>
            <a:endParaRPr lang="en-US" altLang="ja-JP" sz="2200" dirty="0">
              <a:solidFill>
                <a:prstClr val="black"/>
              </a:solidFill>
            </a:endParaRPr>
          </a:p>
          <a:p>
            <a:pPr marL="0" lvl="0" indent="0">
              <a:buNone/>
            </a:pPr>
            <a:r>
              <a:rPr lang="ja-JP" altLang="en-US" sz="2200" dirty="0">
                <a:solidFill>
                  <a:prstClr val="black"/>
                </a:solidFill>
              </a:rPr>
              <a:t>　　　複数配送先を積み合わせ輸送する事も可能です。</a:t>
            </a:r>
            <a:endParaRPr lang="en-US" altLang="ja-JP" sz="2200" dirty="0">
              <a:solidFill>
                <a:prstClr val="black"/>
              </a:solidFill>
            </a:endParaRPr>
          </a:p>
          <a:p>
            <a:endParaRPr kumimoji="1" lang="ja-JP" altLang="en-US" dirty="0"/>
          </a:p>
        </p:txBody>
      </p:sp>
    </p:spTree>
    <p:extLst>
      <p:ext uri="{BB962C8B-B14F-4D97-AF65-F5344CB8AC3E}">
        <p14:creationId xmlns:p14="http://schemas.microsoft.com/office/powerpoint/2010/main" val="18888136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ウィスプ">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106</TotalTime>
  <Words>730</Words>
  <Application>Microsoft Office PowerPoint</Application>
  <PresentationFormat>ワイド画面</PresentationFormat>
  <Paragraphs>91</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6</vt:i4>
      </vt:variant>
    </vt:vector>
  </HeadingPairs>
  <TitlesOfParts>
    <vt:vector size="14" baseType="lpstr">
      <vt:lpstr>Arial</vt:lpstr>
      <vt:lpstr>Calibri</vt:lpstr>
      <vt:lpstr>Calibri Light</vt:lpstr>
      <vt:lpstr>Cambria</vt:lpstr>
      <vt:lpstr>Wingdings 2</vt:lpstr>
      <vt:lpstr>Wingdings 3</vt:lpstr>
      <vt:lpstr>HDOfficeLightV0</vt:lpstr>
      <vt:lpstr>ウィスプ</vt:lpstr>
      <vt:lpstr>　株式会社アルテールトランスポート</vt:lpstr>
      <vt:lpstr>会社概要</vt:lpstr>
      <vt:lpstr>車両情報  ※車種により誤差はあります</vt:lpstr>
      <vt:lpstr>輸送形態</vt:lpstr>
      <vt:lpstr>ご利用例</vt:lpstr>
      <vt:lpstr>ご提案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 アルテールトランスポート</dc:title>
  <dc:creator>将浩 渡部</dc:creator>
  <cp:lastModifiedBy>将浩 渡部</cp:lastModifiedBy>
  <cp:revision>16</cp:revision>
  <cp:lastPrinted>2021-06-29T21:41:51Z</cp:lastPrinted>
  <dcterms:created xsi:type="dcterms:W3CDTF">2020-02-18T02:30:50Z</dcterms:created>
  <dcterms:modified xsi:type="dcterms:W3CDTF">2023-11-02T22:33:31Z</dcterms:modified>
</cp:coreProperties>
</file>